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24"/>
  </p:notesMasterIdLst>
  <p:sldIdLst>
    <p:sldId id="283" r:id="rId3"/>
    <p:sldId id="337" r:id="rId4"/>
    <p:sldId id="275" r:id="rId5"/>
    <p:sldId id="276" r:id="rId6"/>
    <p:sldId id="263" r:id="rId7"/>
    <p:sldId id="286" r:id="rId8"/>
    <p:sldId id="336" r:id="rId9"/>
    <p:sldId id="261" r:id="rId10"/>
    <p:sldId id="294" r:id="rId11"/>
    <p:sldId id="287" r:id="rId12"/>
    <p:sldId id="272" r:id="rId13"/>
    <p:sldId id="338" r:id="rId14"/>
    <p:sldId id="303" r:id="rId15"/>
    <p:sldId id="334" r:id="rId16"/>
    <p:sldId id="319" r:id="rId17"/>
    <p:sldId id="335" r:id="rId18"/>
    <p:sldId id="320" r:id="rId19"/>
    <p:sldId id="321" r:id="rId20"/>
    <p:sldId id="322" r:id="rId21"/>
    <p:sldId id="339" r:id="rId22"/>
    <p:sldId id="32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87623" autoAdjust="0"/>
  </p:normalViewPr>
  <p:slideViewPr>
    <p:cSldViewPr snapToGrid="0">
      <p:cViewPr varScale="1">
        <p:scale>
          <a:sx n="95" d="100"/>
          <a:sy n="95" d="100"/>
        </p:scale>
        <p:origin x="96"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27DC-8494-497F-A96D-415FCA9839C3}"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6F184-D0DE-4EA4-92F0-32FB0A945ECB}" type="slidenum">
              <a:rPr lang="en-US" smtClean="0"/>
              <a:t>‹#›</a:t>
            </a:fld>
            <a:endParaRPr lang="en-US"/>
          </a:p>
        </p:txBody>
      </p:sp>
    </p:spTree>
    <p:extLst>
      <p:ext uri="{BB962C8B-B14F-4D97-AF65-F5344CB8AC3E}">
        <p14:creationId xmlns:p14="http://schemas.microsoft.com/office/powerpoint/2010/main" val="276289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docker/distribu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1</a:t>
            </a:fld>
            <a:endParaRPr lang="en-US"/>
          </a:p>
        </p:txBody>
      </p:sp>
    </p:spTree>
    <p:extLst>
      <p:ext uri="{BB962C8B-B14F-4D97-AF65-F5344CB8AC3E}">
        <p14:creationId xmlns:p14="http://schemas.microsoft.com/office/powerpoint/2010/main" val="13650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this but for now that is all you need to know.</a:t>
            </a:r>
          </a:p>
          <a:p>
            <a:endParaRPr lang="en-US" dirty="0"/>
          </a:p>
          <a:p>
            <a:r>
              <a:rPr lang="en-US" dirty="0"/>
              <a:t>Think: objects are instantiation of class.  Containers are instances </a:t>
            </a:r>
            <a:r>
              <a:rPr lang="en-US"/>
              <a:t>of images.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410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5943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3"/>
              </a:rPr>
              <a:t>https://docs.docker.com/registry</a:t>
            </a:r>
            <a:r>
              <a:rPr lang="en-US" dirty="0"/>
              <a:t> and or </a:t>
            </a:r>
            <a:r>
              <a:rPr lang="en-US" dirty="0">
                <a:hlinkClick r:id="rId4"/>
              </a:rPr>
              <a:t>https://github.com/docker/distribution</a:t>
            </a:r>
            <a:r>
              <a:rPr lang="en-US" dirty="0"/>
              <a:t> </a:t>
            </a:r>
          </a:p>
          <a:p>
            <a:r>
              <a:rPr lang="en-US" dirty="0"/>
              <a:t>Azure Container Registry</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13</a:t>
            </a:fld>
            <a:endParaRPr lang="en-US"/>
          </a:p>
        </p:txBody>
      </p:sp>
    </p:spTree>
    <p:extLst>
      <p:ext uri="{BB962C8B-B14F-4D97-AF65-F5344CB8AC3E}">
        <p14:creationId xmlns:p14="http://schemas.microsoft.com/office/powerpoint/2010/main" val="280202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750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24919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09282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A brief note about your instructor. I’m Josh Lane, a Cloud Academy research and instructor. I’ve been a software developer focused on cloud and data technologies for several years, and have worked around the world for clients in industries such as energy, finance, and more. I was awarded Microsoft’s Azure MVP designation for both my development work and my activities promoting cloud and Azure technologies in the technology community. Thanks for attending the course!</a:t>
            </a:r>
          </a:p>
        </p:txBody>
      </p:sp>
      <p:sp>
        <p:nvSpPr>
          <p:cNvPr id="91" name="Shape 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26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take you back to a time before shipping standards were in place.</a:t>
            </a:r>
          </a:p>
          <a:p>
            <a:endParaRPr lang="en-US" dirty="0"/>
          </a:p>
          <a:p>
            <a:r>
              <a:rPr lang="en-US" dirty="0"/>
              <a:t>Everything was loaded individual.  Took lots of man power.  Items would get mixed and matched.  Items would be all over the ship.</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796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such a tough and demanding process that the were able to cut the savings by 39X.  </a:t>
            </a:r>
            <a:r>
              <a:rPr lang="en-US" dirty="0" err="1"/>
              <a:t>Imrpoved</a:t>
            </a:r>
            <a:r>
              <a:rPr lang="en-US" dirty="0"/>
              <a:t> reliability by putting everything in the same </a:t>
            </a:r>
            <a:r>
              <a:rPr lang="en-US" dirty="0" err="1"/>
              <a:t>conatieers</a:t>
            </a:r>
            <a:r>
              <a:rPr lang="en-US" dirty="0"/>
              <a:t>.  Faster load process.</a:t>
            </a:r>
          </a:p>
          <a:p>
            <a:endParaRPr lang="en-US" dirty="0"/>
          </a:p>
          <a:p>
            <a:r>
              <a:rPr lang="en-US" dirty="0"/>
              <a:t>It was so revolutionary that today we can’t event image a situation with containers.</a:t>
            </a:r>
          </a:p>
          <a:p>
            <a:endParaRPr lang="en-US" dirty="0"/>
          </a:p>
          <a:p>
            <a:r>
              <a:rPr lang="en-US" dirty="0"/>
              <a:t>Container </a:t>
            </a:r>
            <a:r>
              <a:rPr lang="en-US" dirty="0" err="1"/>
              <a:t>techonology</a:t>
            </a:r>
            <a:r>
              <a:rPr lang="en-US" dirty="0"/>
              <a:t> in software is likely to feel the same way in a few years.  We won’t be able to dream a time with out it.</a:t>
            </a:r>
          </a:p>
          <a:p>
            <a:r>
              <a:rPr lang="en-US" dirty="0"/>
              <a:t>As far as the cost saving goes I would say that you would likely see something similar if we were as good about tracking cost and effort in software.  </a:t>
            </a:r>
            <a:r>
              <a:rPr lang="en-US" dirty="0" err="1"/>
              <a:t>Im</a:t>
            </a:r>
            <a:r>
              <a:rPr lang="en-US" dirty="0"/>
              <a:t> not sure that many of us are thought we are moving forward as in industry.</a:t>
            </a:r>
          </a:p>
        </p:txBody>
      </p:sp>
      <p:sp>
        <p:nvSpPr>
          <p:cNvPr id="4" name="Slide Number Placeholder 3"/>
          <p:cNvSpPr>
            <a:spLocks noGrp="1"/>
          </p:cNvSpPr>
          <p:nvPr>
            <p:ph type="sldNum" sz="quarter" idx="10"/>
          </p:nvPr>
        </p:nvSpPr>
        <p:spPr/>
        <p:txBody>
          <a:bodyPr/>
          <a:lstStyle/>
          <a:p>
            <a:fld id="{A456F184-D0DE-4EA4-92F0-32FB0A945ECB}" type="slidenum">
              <a:rPr lang="en-US" smtClean="0"/>
              <a:t>4</a:t>
            </a:fld>
            <a:endParaRPr lang="en-US"/>
          </a:p>
        </p:txBody>
      </p:sp>
    </p:spTree>
    <p:extLst>
      <p:ext uri="{BB962C8B-B14F-4D97-AF65-F5344CB8AC3E}">
        <p14:creationId xmlns:p14="http://schemas.microsoft.com/office/powerpoint/2010/main" val="406713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similar technology through the use of VM’s in the past but it was very heavy weight.  It is like have a boat carry boats of boats full of shipping containers.  Big beefy machines to hold other machines</a:t>
            </a:r>
          </a:p>
          <a:p>
            <a:endParaRPr lang="en-US" dirty="0"/>
          </a:p>
          <a:p>
            <a:r>
              <a:rPr lang="en-US" dirty="0"/>
              <a:t>With container technologies, to solution is much more light weight and is more like having the containers directly on the boat.  You get a higher density of applications/</a:t>
            </a:r>
            <a:r>
              <a:rPr lang="en-US" dirty="0" err="1"/>
              <a:t>verisons</a:t>
            </a:r>
            <a:r>
              <a:rPr lang="en-US" dirty="0"/>
              <a:t>/services on one machine.  This becomes really important for two reasons.  First one is cost saving on you part.  Less hardware is a good thing.  Second we you start to talk at the scale like amazon or azure it means they can have higher density and that adds up quick and passing off saving to you.</a:t>
            </a:r>
          </a:p>
          <a:p>
            <a:endParaRPr lang="en-US" dirty="0"/>
          </a:p>
          <a:p>
            <a:r>
              <a:rPr lang="en-US" dirty="0"/>
              <a:t>Another thing to note here is the share bins libraries.  </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5</a:t>
            </a:fld>
            <a:endParaRPr lang="en-US"/>
          </a:p>
        </p:txBody>
      </p:sp>
    </p:spTree>
    <p:extLst>
      <p:ext uri="{BB962C8B-B14F-4D97-AF65-F5344CB8AC3E}">
        <p14:creationId xmlns:p14="http://schemas.microsoft.com/office/powerpoint/2010/main" val="14634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a:t>
            </a:r>
            <a:r>
              <a:rPr lang="en-US" dirty="0" err="1"/>
              <a:t>docker’s</a:t>
            </a:r>
            <a:r>
              <a:rPr lang="en-US" dirty="0"/>
              <a:t> logo makes sense to you now.</a:t>
            </a:r>
          </a:p>
        </p:txBody>
      </p:sp>
      <p:sp>
        <p:nvSpPr>
          <p:cNvPr id="4" name="Slide Number Placeholder 3"/>
          <p:cNvSpPr>
            <a:spLocks noGrp="1"/>
          </p:cNvSpPr>
          <p:nvPr>
            <p:ph type="sldNum" sz="quarter" idx="10"/>
          </p:nvPr>
        </p:nvSpPr>
        <p:spPr/>
        <p:txBody>
          <a:bodyPr/>
          <a:lstStyle/>
          <a:p>
            <a:fld id="{A456F184-D0DE-4EA4-92F0-32FB0A945ECB}" type="slidenum">
              <a:rPr lang="en-US" smtClean="0"/>
              <a:t>6</a:t>
            </a:fld>
            <a:endParaRPr lang="en-US"/>
          </a:p>
        </p:txBody>
      </p:sp>
    </p:spTree>
    <p:extLst>
      <p:ext uri="{BB962C8B-B14F-4D97-AF65-F5344CB8AC3E}">
        <p14:creationId xmlns:p14="http://schemas.microsoft.com/office/powerpoint/2010/main" val="243150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1798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8</a:t>
            </a:fld>
            <a:endParaRPr lang="en-US"/>
          </a:p>
        </p:txBody>
      </p:sp>
    </p:spTree>
    <p:extLst>
      <p:ext uri="{BB962C8B-B14F-4D97-AF65-F5344CB8AC3E}">
        <p14:creationId xmlns:p14="http://schemas.microsoft.com/office/powerpoint/2010/main" val="1089614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5/10/2017 10:01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3042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3298272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496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87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1319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12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96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965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258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191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915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5516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139126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613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08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640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85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412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6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5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2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151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70189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70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5/10/2017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675114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56387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wo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179575"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Lato"/>
              <a:buNone/>
              <a:defRPr sz="4400" b="0" i="0" u="none" strike="noStrike" cap="none">
                <a:solidFill>
                  <a:schemeClr val="dk1"/>
                </a:solidFill>
                <a:latin typeface="Lato"/>
                <a:ea typeface="Lato"/>
                <a:cs typeface="Lato"/>
                <a:sym typeface="Lat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1179575" y="1847850"/>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Lato"/>
                <a:ea typeface="Lato"/>
                <a:cs typeface="Lato"/>
                <a:sym typeface="Lato"/>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Lato"/>
                <a:ea typeface="Lato"/>
                <a:cs typeface="Lato"/>
                <a:sym typeface="Lato"/>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Lato"/>
                <a:ea typeface="Lato"/>
                <a:cs typeface="Lato"/>
                <a:sym typeface="Lato"/>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6513576" y="1847850"/>
            <a:ext cx="5181599"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Lato"/>
                <a:ea typeface="Lato"/>
                <a:cs typeface="Lato"/>
                <a:sym typeface="Lato"/>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Lato"/>
                <a:ea typeface="Lato"/>
                <a:cs typeface="Lato"/>
                <a:sym typeface="Lato"/>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Lato"/>
                <a:ea typeface="Lato"/>
                <a:cs typeface="Lato"/>
                <a:sym typeface="Lato"/>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68120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41230545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8089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410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947823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22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84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35055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63538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963813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113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300093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36033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25502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76553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6074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48339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2649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54161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43755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9599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24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4698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2513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381658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7280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6393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694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6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47" y="4839556"/>
            <a:ext cx="2489078" cy="585748"/>
          </a:xfrm>
          <a:prstGeom prst="rect">
            <a:avLst/>
          </a:prstGeom>
        </p:spPr>
      </p:pic>
    </p:spTree>
    <p:extLst>
      <p:ext uri="{BB962C8B-B14F-4D97-AF65-F5344CB8AC3E}">
        <p14:creationId xmlns:p14="http://schemas.microsoft.com/office/powerpoint/2010/main" val="457213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771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43452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5/10/2017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40527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505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446156"/>
            <a:ext cx="2489078" cy="585748"/>
          </a:xfrm>
          <a:prstGeom prst="rect">
            <a:avLst/>
          </a:prstGeom>
        </p:spPr>
      </p:pic>
    </p:spTree>
    <p:extLst>
      <p:ext uri="{BB962C8B-B14F-4D97-AF65-F5344CB8AC3E}">
        <p14:creationId xmlns:p14="http://schemas.microsoft.com/office/powerpoint/2010/main" val="73457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9296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8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20" r:id="rId31"/>
    <p:sldLayoutId id="2147483723" r:id="rId32"/>
    <p:sldLayoutId id="2147483725"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1493130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1"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docs.docker.com/" TargetMode="External"/><Relationship Id="rId2" Type="http://schemas.openxmlformats.org/officeDocument/2006/relationships/hyperlink" Target="https://github.com/tripdubroot/ContainerCamp" TargetMode="External"/><Relationship Id="rId1" Type="http://schemas.openxmlformats.org/officeDocument/2006/relationships/slideLayout" Target="../slideLayouts/slideLayout16.xml"/><Relationship Id="rId6" Type="http://schemas.openxmlformats.org/officeDocument/2006/relationships/hyperlink" Target="https://github.com/Azure/acs-engine" TargetMode="External"/><Relationship Id="rId5" Type="http://schemas.openxmlformats.org/officeDocument/2006/relationships/hyperlink" Target="https://docs.microsoft.com/en-us/azure/container-service/" TargetMode="External"/><Relationship Id="rId4" Type="http://schemas.openxmlformats.org/officeDocument/2006/relationships/hyperlink" Target="https://kubernete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535547"/>
            <a:ext cx="8964185" cy="1793090"/>
          </a:xfrm>
        </p:spPr>
        <p:txBody>
          <a:bodyPr/>
          <a:lstStyle/>
          <a:p>
            <a:r>
              <a:rPr lang="en-US" dirty="0">
                <a:solidFill>
                  <a:schemeClr val="tx1"/>
                </a:solidFill>
              </a:rPr>
              <a:t>Containers and Azure Container Service</a:t>
            </a:r>
            <a:br>
              <a:rPr lang="en-US" dirty="0">
                <a:solidFill>
                  <a:schemeClr val="tx1"/>
                </a:solidFill>
              </a:rPr>
            </a:b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Josh Lane</a:t>
            </a:r>
          </a:p>
          <a:p>
            <a:r>
              <a:rPr lang="en-US" dirty="0">
                <a:solidFill>
                  <a:schemeClr val="tx1"/>
                </a:solidFill>
              </a:rPr>
              <a:t>Cloud Academy</a:t>
            </a:r>
          </a:p>
          <a:p>
            <a:r>
              <a:rPr lang="en-US" dirty="0">
                <a:solidFill>
                  <a:schemeClr val="tx1"/>
                </a:solidFill>
              </a:rPr>
              <a:t>@</a:t>
            </a:r>
            <a:r>
              <a:rPr lang="en-US" dirty="0" err="1">
                <a:solidFill>
                  <a:schemeClr val="tx1"/>
                </a:solidFill>
              </a:rPr>
              <a:t>jplane</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662" y="3099267"/>
            <a:ext cx="6053224" cy="3194404"/>
          </a:xfrm>
          <a:prstGeom prst="rect">
            <a:avLst/>
          </a:prstGeom>
        </p:spPr>
      </p:pic>
    </p:spTree>
    <p:extLst>
      <p:ext uri="{BB962C8B-B14F-4D97-AF65-F5344CB8AC3E}">
        <p14:creationId xmlns:p14="http://schemas.microsoft.com/office/powerpoint/2010/main" val="374857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3068379"/>
          </a:xfrm>
          <a:prstGeom prst="rect">
            <a:avLst/>
          </a:prstGeom>
        </p:spPr>
        <p:txBody>
          <a:bodyPr>
            <a:normAutofit/>
          </a:bodyPr>
          <a:lstStyle/>
          <a:p>
            <a:pPr marL="0" indent="0">
              <a:buNone/>
            </a:pPr>
            <a:r>
              <a:rPr lang="en-US" sz="4019" b="1" dirty="0"/>
              <a:t>Docker Containers</a:t>
            </a:r>
            <a:r>
              <a:rPr lang="en-US" dirty="0"/>
              <a:t> </a:t>
            </a:r>
            <a:r>
              <a:rPr lang="en-US" sz="3137" dirty="0"/>
              <a:t>Actual running instance of a container (writable)</a:t>
            </a:r>
          </a:p>
          <a:p>
            <a:endParaRPr lang="en-US" sz="3137" b="1" dirty="0"/>
          </a:p>
          <a:p>
            <a:pPr marL="0" indent="0">
              <a:buNone/>
            </a:pPr>
            <a:r>
              <a:rPr lang="en-US" sz="4019" b="1" dirty="0"/>
              <a:t>Docker Images</a:t>
            </a:r>
            <a:r>
              <a:rPr lang="en-US" dirty="0"/>
              <a:t>  </a:t>
            </a:r>
            <a:r>
              <a:rPr lang="en-US" sz="3137" dirty="0"/>
              <a:t>ready-only (</a:t>
            </a:r>
            <a:r>
              <a:rPr lang="en-US" sz="3200" dirty="0"/>
              <a:t>Immutable)</a:t>
            </a:r>
            <a:r>
              <a:rPr lang="en-US" sz="3137" dirty="0"/>
              <a:t> templates that help define Docker containers</a:t>
            </a:r>
          </a:p>
          <a:p>
            <a:pPr marL="0" indent="0">
              <a:buNone/>
            </a:pPr>
            <a:endParaRPr lang="en-US" dirty="0"/>
          </a:p>
          <a:p>
            <a:pPr marL="0" indent="0">
              <a:buNone/>
            </a:pPr>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
        <p:nvSpPr>
          <p:cNvPr id="4" name="Rounded Rectangle 3"/>
          <p:cNvSpPr/>
          <p:nvPr/>
        </p:nvSpPr>
        <p:spPr bwMode="auto">
          <a:xfrm>
            <a:off x="2517774" y="4453764"/>
            <a:ext cx="4191000" cy="1822714"/>
          </a:xfrm>
          <a:prstGeom prst="roundRect">
            <a:avLst/>
          </a:prstGeom>
          <a:solidFill>
            <a:schemeClr val="tx1"/>
          </a:solidFill>
          <a:ln w="19050">
            <a:solidFill>
              <a:srgbClr val="00827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517774" y="4904995"/>
            <a:ext cx="3733800" cy="1365514"/>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2517774" y="5362196"/>
            <a:ext cx="3352800" cy="902462"/>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ounded Rectangle 6"/>
          <p:cNvSpPr/>
          <p:nvPr/>
        </p:nvSpPr>
        <p:spPr bwMode="auto">
          <a:xfrm>
            <a:off x="2517774" y="5813543"/>
            <a:ext cx="2971800" cy="457083"/>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2517774" y="5819395"/>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9" name="Rectangle 8"/>
          <p:cNvSpPr/>
          <p:nvPr/>
        </p:nvSpPr>
        <p:spPr bwMode="auto">
          <a:xfrm>
            <a:off x="2517774" y="49109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0" name="Rectangle 9"/>
          <p:cNvSpPr/>
          <p:nvPr/>
        </p:nvSpPr>
        <p:spPr bwMode="auto">
          <a:xfrm>
            <a:off x="2517774" y="53681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1" name="Rectangle 10"/>
          <p:cNvSpPr/>
          <p:nvPr/>
        </p:nvSpPr>
        <p:spPr bwMode="auto">
          <a:xfrm>
            <a:off x="2517774" y="4453764"/>
            <a:ext cx="2133600" cy="451231"/>
          </a:xfrm>
          <a:prstGeom prst="rect">
            <a:avLst/>
          </a:prstGeom>
          <a:solidFill>
            <a:schemeClr val="tx1"/>
          </a:solidFill>
          <a:ln w="127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Read-Write Layer</a:t>
            </a:r>
          </a:p>
        </p:txBody>
      </p:sp>
      <p:sp>
        <p:nvSpPr>
          <p:cNvPr id="12" name="Oval 11"/>
          <p:cNvSpPr/>
          <p:nvPr/>
        </p:nvSpPr>
        <p:spPr bwMode="auto">
          <a:xfrm>
            <a:off x="4956174" y="5892283"/>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13" name="Oval 12"/>
          <p:cNvSpPr/>
          <p:nvPr/>
        </p:nvSpPr>
        <p:spPr bwMode="auto">
          <a:xfrm>
            <a:off x="5453013" y="5454602"/>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14" name="Oval 13"/>
          <p:cNvSpPr/>
          <p:nvPr/>
        </p:nvSpPr>
        <p:spPr bwMode="auto">
          <a:xfrm>
            <a:off x="5764296" y="4986778"/>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15" name="Oval 14"/>
          <p:cNvSpPr/>
          <p:nvPr/>
        </p:nvSpPr>
        <p:spPr bwMode="auto">
          <a:xfrm>
            <a:off x="6175374" y="4529578"/>
            <a:ext cx="304800" cy="299602"/>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cxnSp>
        <p:nvCxnSpPr>
          <p:cNvPr id="16" name="Straight Arrow Connector 15"/>
          <p:cNvCxnSpPr/>
          <p:nvPr/>
        </p:nvCxnSpPr>
        <p:spPr>
          <a:xfrm flipH="1">
            <a:off x="6480174" y="4679379"/>
            <a:ext cx="1600200" cy="0"/>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69096" y="5136580"/>
            <a:ext cx="2316078" cy="398284"/>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6"/>
          </p:cNvCxnSpPr>
          <p:nvPr/>
        </p:nvCxnSpPr>
        <p:spPr>
          <a:xfrm flipH="1" flipV="1">
            <a:off x="5757813" y="5604403"/>
            <a:ext cx="2627361" cy="5967"/>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6"/>
          </p:cNvCxnSpPr>
          <p:nvPr/>
        </p:nvCxnSpPr>
        <p:spPr>
          <a:xfrm flipH="1">
            <a:off x="5260974" y="5684665"/>
            <a:ext cx="3124200" cy="357419"/>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57321" y="4385767"/>
            <a:ext cx="2927920" cy="553998"/>
          </a:xfrm>
          <a:prstGeom prst="rect">
            <a:avLst/>
          </a:prstGeom>
        </p:spPr>
        <p:txBody>
          <a:bodyPr wrap="square">
            <a:spAutoFit/>
          </a:bodyPr>
          <a:lstStyle/>
          <a:p>
            <a:r>
              <a:rPr lang="en-US" sz="3000" dirty="0">
                <a:latin typeface="+mj-lt"/>
                <a:ea typeface="Consolas" charset="0"/>
                <a:cs typeface="Consolas" charset="0"/>
              </a:rPr>
              <a:t>Container</a:t>
            </a:r>
            <a:endParaRPr lang="en-US" sz="3000" dirty="0">
              <a:latin typeface="+mj-lt"/>
            </a:endParaRPr>
          </a:p>
        </p:txBody>
      </p:sp>
      <p:sp>
        <p:nvSpPr>
          <p:cNvPr id="21" name="Rectangle 20"/>
          <p:cNvSpPr/>
          <p:nvPr/>
        </p:nvSpPr>
        <p:spPr>
          <a:xfrm>
            <a:off x="8385172" y="5296032"/>
            <a:ext cx="1318453" cy="553998"/>
          </a:xfrm>
          <a:prstGeom prst="rect">
            <a:avLst/>
          </a:prstGeom>
        </p:spPr>
        <p:txBody>
          <a:bodyPr wrap="square">
            <a:spAutoFit/>
          </a:bodyPr>
          <a:lstStyle/>
          <a:p>
            <a:r>
              <a:rPr lang="en-US" sz="3000" dirty="0">
                <a:latin typeface="+mj-lt"/>
                <a:ea typeface="Consolas" charset="0"/>
                <a:cs typeface="Consolas" charset="0"/>
              </a:rPr>
              <a:t>Image</a:t>
            </a:r>
            <a:endParaRPr lang="en-US" sz="3000" dirty="0">
              <a:latin typeface="+mj-lt"/>
            </a:endParaRPr>
          </a:p>
        </p:txBody>
      </p:sp>
    </p:spTree>
    <p:extLst>
      <p:ext uri="{BB962C8B-B14F-4D97-AF65-F5344CB8AC3E}">
        <p14:creationId xmlns:p14="http://schemas.microsoft.com/office/powerpoint/2010/main" val="18315692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Host</a:t>
            </a:r>
            <a:r>
              <a:rPr lang="en-US" sz="3529" dirty="0"/>
              <a:t> </a:t>
            </a:r>
            <a:r>
              <a:rPr lang="en-US" sz="3137" dirty="0"/>
              <a:t>Place where containers run</a:t>
            </a:r>
            <a:endParaRPr lang="en-US" b="1" dirty="0"/>
          </a:p>
          <a:p>
            <a:pPr lvl="0"/>
            <a:r>
              <a:rPr lang="en-US" sz="4117" b="1" dirty="0">
                <a:gradFill>
                  <a:gsLst>
                    <a:gs pos="1250">
                      <a:srgbClr val="505050"/>
                    </a:gs>
                    <a:gs pos="100000">
                      <a:srgbClr val="505050"/>
                    </a:gs>
                  </a:gsLst>
                  <a:lin ang="5400000" scaled="0"/>
                </a:gradFill>
              </a:rPr>
              <a:t>Client</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Used to interact with Host</a:t>
            </a:r>
          </a:p>
          <a:p>
            <a:r>
              <a:rPr lang="en-US" sz="4117" b="1" dirty="0"/>
              <a:t>Registry</a:t>
            </a:r>
            <a:r>
              <a:rPr lang="en-US" dirty="0"/>
              <a:t> </a:t>
            </a:r>
            <a:r>
              <a:rPr lang="en-US" sz="3137" dirty="0"/>
              <a:t>Repository of images</a:t>
            </a:r>
          </a:p>
          <a:p>
            <a:r>
              <a:rPr lang="en-US" sz="4019" b="1" dirty="0"/>
              <a:t>Container</a:t>
            </a:r>
            <a:r>
              <a:rPr lang="en-US" dirty="0"/>
              <a:t> </a:t>
            </a:r>
            <a:r>
              <a:rPr lang="en-US" sz="3137" dirty="0"/>
              <a:t>Running application instance </a:t>
            </a:r>
          </a:p>
          <a:p>
            <a:r>
              <a:rPr lang="en-US" sz="4120" b="1" dirty="0"/>
              <a:t>Image</a:t>
            </a:r>
            <a:r>
              <a:rPr lang="en-US" dirty="0"/>
              <a:t>  </a:t>
            </a:r>
            <a:r>
              <a:rPr lang="en-US" sz="3137" dirty="0"/>
              <a:t>ready-only template from which a container is created</a:t>
            </a:r>
          </a:p>
          <a:p>
            <a:r>
              <a:rPr lang="en-US" sz="4120" b="1" dirty="0" err="1"/>
              <a:t>Dockerfile</a:t>
            </a:r>
            <a:r>
              <a:rPr lang="en-US" sz="3137" dirty="0"/>
              <a:t> Instructions to create an image</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Docker Terminology</a:t>
            </a:r>
          </a:p>
        </p:txBody>
      </p:sp>
    </p:spTree>
    <p:extLst>
      <p:ext uri="{BB962C8B-B14F-4D97-AF65-F5344CB8AC3E}">
        <p14:creationId xmlns:p14="http://schemas.microsoft.com/office/powerpoint/2010/main" val="17399633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Containers on My Laptop</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4349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a:t>Docker Hub and Docker Store</a:t>
            </a:r>
          </a:p>
          <a:p>
            <a:pPr lvl="1"/>
            <a:r>
              <a:rPr lang="en-US" dirty="0"/>
              <a:t>Public, Official and Private image repositories</a:t>
            </a:r>
          </a:p>
          <a:p>
            <a:endParaRPr lang="en-US" dirty="0"/>
          </a:p>
          <a:p>
            <a:r>
              <a:rPr lang="en-US" dirty="0"/>
              <a:t>Docker Trusted Registry</a:t>
            </a:r>
          </a:p>
          <a:p>
            <a:pPr lvl="1"/>
            <a:r>
              <a:rPr lang="en-US" dirty="0"/>
              <a:t>Enterprise Grade Private Registries</a:t>
            </a:r>
          </a:p>
          <a:p>
            <a:endParaRPr lang="en-US" dirty="0"/>
          </a:p>
          <a:p>
            <a:r>
              <a:rPr lang="en-US" dirty="0"/>
              <a:t>Docker Registry</a:t>
            </a:r>
          </a:p>
          <a:p>
            <a:pPr lvl="1"/>
            <a:r>
              <a:rPr lang="en-US" dirty="0"/>
              <a:t>Open source foundation of Hub and DTR</a:t>
            </a:r>
          </a:p>
          <a:p>
            <a:endParaRPr lang="en-US" dirty="0"/>
          </a:p>
          <a:p>
            <a:r>
              <a:rPr lang="en-US" dirty="0"/>
              <a:t>Azure Container Registry</a:t>
            </a:r>
          </a:p>
          <a:p>
            <a:pPr lvl="1"/>
            <a:r>
              <a:rPr lang="en-US" dirty="0"/>
              <a:t>Store your container image in local, network-close storage on Azure</a:t>
            </a:r>
          </a:p>
          <a:p>
            <a:pPr lvl="1"/>
            <a:endParaRPr lang="en-US" dirty="0"/>
          </a:p>
          <a:p>
            <a:pPr lvl="1"/>
            <a:endParaRPr lang="en-US" dirty="0"/>
          </a:p>
        </p:txBody>
      </p:sp>
      <p:pic>
        <p:nvPicPr>
          <p:cNvPr id="6" name="Picture 5"/>
          <p:cNvPicPr>
            <a:picLocks noChangeAspect="1"/>
          </p:cNvPicPr>
          <p:nvPr/>
        </p:nvPicPr>
        <p:blipFill>
          <a:blip r:embed="rId3"/>
          <a:stretch>
            <a:fillRect/>
          </a:stretch>
        </p:blipFill>
        <p:spPr>
          <a:xfrm>
            <a:off x="7515339" y="1860257"/>
            <a:ext cx="4258669" cy="3289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Linux/Windows VMs</a:t>
            </a:r>
            <a:endParaRPr lang="en-US" b="1" dirty="0"/>
          </a:p>
          <a:p>
            <a:pPr lvl="0"/>
            <a:r>
              <a:rPr lang="en-US" sz="4117" b="1" dirty="0">
                <a:gradFill>
                  <a:gsLst>
                    <a:gs pos="1250">
                      <a:srgbClr val="505050"/>
                    </a:gs>
                    <a:gs pos="100000">
                      <a:srgbClr val="505050"/>
                    </a:gs>
                  </a:gsLst>
                  <a:lin ang="5400000" scaled="0"/>
                </a:gradFill>
              </a:rPr>
              <a:t>Azure App Service</a:t>
            </a:r>
          </a:p>
          <a:p>
            <a:pPr lvl="0"/>
            <a:r>
              <a:rPr lang="en-US" sz="4117" b="1" dirty="0">
                <a:gradFill>
                  <a:gsLst>
                    <a:gs pos="1250">
                      <a:srgbClr val="505050"/>
                    </a:gs>
                    <a:gs pos="100000">
                      <a:srgbClr val="505050"/>
                    </a:gs>
                  </a:gsLst>
                  <a:lin ang="5400000" scaled="0"/>
                </a:gradFill>
              </a:rPr>
              <a:t>Service Fabric</a:t>
            </a:r>
          </a:p>
          <a:p>
            <a:pPr lvl="0"/>
            <a:r>
              <a:rPr lang="en-US" sz="4117" b="1" dirty="0">
                <a:gradFill>
                  <a:gsLst>
                    <a:gs pos="1250">
                      <a:srgbClr val="505050"/>
                    </a:gs>
                    <a:gs pos="100000">
                      <a:srgbClr val="505050"/>
                    </a:gs>
                  </a:gsLst>
                  <a:lin ang="5400000" scaled="0"/>
                </a:gradFill>
              </a:rPr>
              <a:t>Custom-deployed cluster</a:t>
            </a:r>
          </a:p>
          <a:p>
            <a:pPr lvl="0"/>
            <a:r>
              <a:rPr lang="en-US" sz="4117" b="1" dirty="0">
                <a:gradFill>
                  <a:gsLst>
                    <a:gs pos="1250">
                      <a:srgbClr val="505050"/>
                    </a:gs>
                    <a:gs pos="100000">
                      <a:srgbClr val="505050"/>
                    </a:gs>
                  </a:gsLst>
                  <a:lin ang="5400000" scaled="0"/>
                </a:gradFill>
              </a:rPr>
              <a:t>Azure Container Service</a:t>
            </a:r>
          </a:p>
          <a:p>
            <a:pPr lvl="1"/>
            <a:r>
              <a:rPr lang="en-US" sz="2549" dirty="0">
                <a:gradFill>
                  <a:gsLst>
                    <a:gs pos="1250">
                      <a:srgbClr val="505050"/>
                    </a:gs>
                    <a:gs pos="100000">
                      <a:srgbClr val="505050"/>
                    </a:gs>
                  </a:gsLst>
                  <a:lin ang="5400000" scaled="0"/>
                </a:gradFill>
              </a:rPr>
              <a:t>Docker Swarm, DC/OS, Kubernetes</a:t>
            </a:r>
          </a:p>
        </p:txBody>
      </p:sp>
      <p:sp>
        <p:nvSpPr>
          <p:cNvPr id="2" name="Title 1"/>
          <p:cNvSpPr>
            <a:spLocks noGrp="1"/>
          </p:cNvSpPr>
          <p:nvPr>
            <p:ph type="title"/>
          </p:nvPr>
        </p:nvSpPr>
        <p:spPr>
          <a:xfrm>
            <a:off x="194537" y="142109"/>
            <a:ext cx="10514108" cy="741675"/>
          </a:xfrm>
        </p:spPr>
        <p:txBody>
          <a:bodyPr/>
          <a:lstStyle/>
          <a:p>
            <a:r>
              <a:rPr lang="en-US" dirty="0"/>
              <a:t>Containers on Azure</a:t>
            </a:r>
          </a:p>
        </p:txBody>
      </p:sp>
      <p:pic>
        <p:nvPicPr>
          <p:cNvPr id="4" name="Picture 3"/>
          <p:cNvPicPr>
            <a:picLocks noChangeAspect="1"/>
          </p:cNvPicPr>
          <p:nvPr/>
        </p:nvPicPr>
        <p:blipFill>
          <a:blip r:embed="rId3"/>
          <a:stretch>
            <a:fillRect/>
          </a:stretch>
        </p:blipFill>
        <p:spPr>
          <a:xfrm>
            <a:off x="2858825" y="5455403"/>
            <a:ext cx="1264211" cy="1052659"/>
          </a:xfrm>
          <a:prstGeom prst="rect">
            <a:avLst/>
          </a:prstGeom>
        </p:spPr>
      </p:pic>
      <p:pic>
        <p:nvPicPr>
          <p:cNvPr id="5" name="Picture 4"/>
          <p:cNvPicPr>
            <a:picLocks noChangeAspect="1"/>
          </p:cNvPicPr>
          <p:nvPr/>
        </p:nvPicPr>
        <p:blipFill>
          <a:blip r:embed="rId4"/>
          <a:stretch>
            <a:fillRect/>
          </a:stretch>
        </p:blipFill>
        <p:spPr>
          <a:xfrm>
            <a:off x="5011771" y="5455403"/>
            <a:ext cx="1014134" cy="983991"/>
          </a:xfrm>
          <a:prstGeom prst="rect">
            <a:avLst/>
          </a:prstGeom>
        </p:spPr>
      </p:pic>
      <p:pic>
        <p:nvPicPr>
          <p:cNvPr id="6" name="Picture 5"/>
          <p:cNvPicPr>
            <a:picLocks noChangeAspect="1"/>
          </p:cNvPicPr>
          <p:nvPr/>
        </p:nvPicPr>
        <p:blipFill>
          <a:blip r:embed="rId5"/>
          <a:stretch>
            <a:fillRect/>
          </a:stretch>
        </p:blipFill>
        <p:spPr>
          <a:xfrm>
            <a:off x="6914640" y="5495433"/>
            <a:ext cx="1025023" cy="1025023"/>
          </a:xfrm>
          <a:prstGeom prst="rect">
            <a:avLst/>
          </a:prstGeom>
        </p:spPr>
      </p:pic>
    </p:spTree>
    <p:extLst>
      <p:ext uri="{BB962C8B-B14F-4D97-AF65-F5344CB8AC3E}">
        <p14:creationId xmlns:p14="http://schemas.microsoft.com/office/powerpoint/2010/main" val="38407957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69239" y="1189495"/>
            <a:ext cx="11653523" cy="2715537"/>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a:stretch>
            <a:fillRect/>
          </a:stretch>
        </p:blipFill>
        <p:spPr>
          <a:xfrm>
            <a:off x="4751364" y="4008623"/>
            <a:ext cx="2689274" cy="2647015"/>
          </a:xfrm>
          <a:prstGeom prst="rect">
            <a:avLst/>
          </a:prstGeom>
        </p:spPr>
      </p:pic>
      <p:sp>
        <p:nvSpPr>
          <p:cNvPr id="10" name="Rectangle: Rounded Corners 9"/>
          <p:cNvSpPr/>
          <p:nvPr/>
        </p:nvSpPr>
        <p:spPr bwMode="auto">
          <a:xfrm>
            <a:off x="1389770" y="4771864"/>
            <a:ext cx="1792850" cy="11205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4" name="Group 23"/>
          <p:cNvGrpSpPr/>
          <p:nvPr/>
        </p:nvGrpSpPr>
        <p:grpSpPr>
          <a:xfrm>
            <a:off x="1596702" y="4881145"/>
            <a:ext cx="686399" cy="359711"/>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0" name="Group 29"/>
          <p:cNvGrpSpPr/>
          <p:nvPr/>
        </p:nvGrpSpPr>
        <p:grpSpPr>
          <a:xfrm>
            <a:off x="1583163" y="5371611"/>
            <a:ext cx="686399" cy="359711"/>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5" name="Group 34"/>
          <p:cNvGrpSpPr/>
          <p:nvPr/>
        </p:nvGrpSpPr>
        <p:grpSpPr>
          <a:xfrm>
            <a:off x="2346818" y="5150578"/>
            <a:ext cx="686399" cy="359711"/>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
        <p:nvSpPr>
          <p:cNvPr id="118" name="Arrow: Right 117"/>
          <p:cNvSpPr/>
          <p:nvPr/>
        </p:nvSpPr>
        <p:spPr bwMode="auto">
          <a:xfrm>
            <a:off x="3309955" y="5074685"/>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3" name="Arrow: Right 122"/>
          <p:cNvSpPr/>
          <p:nvPr/>
        </p:nvSpPr>
        <p:spPr bwMode="auto">
          <a:xfrm>
            <a:off x="7188571" y="5022924"/>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320945" y="5213542"/>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5" name="Freeform 7"/>
          <p:cNvSpPr>
            <a:spLocks noChangeAspect="1" noEditPoints="1"/>
          </p:cNvSpPr>
          <p:nvPr/>
        </p:nvSpPr>
        <p:spPr bwMode="auto">
          <a:xfrm>
            <a:off x="9294730" y="5208231"/>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6" name="Freeform 7"/>
          <p:cNvSpPr>
            <a:spLocks noChangeAspect="1" noEditPoints="1"/>
          </p:cNvSpPr>
          <p:nvPr/>
        </p:nvSpPr>
        <p:spPr bwMode="auto">
          <a:xfrm>
            <a:off x="9839659" y="4302083"/>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grpSp>
        <p:nvGrpSpPr>
          <p:cNvPr id="140" name="Group 139"/>
          <p:cNvGrpSpPr/>
          <p:nvPr/>
        </p:nvGrpSpPr>
        <p:grpSpPr>
          <a:xfrm>
            <a:off x="10138467" y="4403820"/>
            <a:ext cx="364956" cy="191257"/>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9945666" y="4698935"/>
            <a:ext cx="364956" cy="191257"/>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8" name="Group 137"/>
          <p:cNvGrpSpPr/>
          <p:nvPr/>
        </p:nvGrpSpPr>
        <p:grpSpPr>
          <a:xfrm>
            <a:off x="10360609" y="4698935"/>
            <a:ext cx="364956" cy="191257"/>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9606997" y="5270519"/>
            <a:ext cx="364956" cy="191257"/>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5" name="Group 144"/>
          <p:cNvGrpSpPr/>
          <p:nvPr/>
        </p:nvGrpSpPr>
        <p:grpSpPr>
          <a:xfrm>
            <a:off x="9606997" y="5557364"/>
            <a:ext cx="364956" cy="191257"/>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57" name="Group 156"/>
          <p:cNvGrpSpPr/>
          <p:nvPr/>
        </p:nvGrpSpPr>
        <p:grpSpPr>
          <a:xfrm>
            <a:off x="10619753" y="5461776"/>
            <a:ext cx="364956" cy="191257"/>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Abstraction</a:t>
            </a:r>
            <a:r>
              <a:rPr lang="en-US" sz="3529" dirty="0"/>
              <a:t> </a:t>
            </a:r>
            <a:r>
              <a:rPr lang="en-US" sz="3137" dirty="0"/>
              <a:t>of cluster to single management interface</a:t>
            </a:r>
            <a:endParaRPr lang="en-US" b="1" dirty="0"/>
          </a:p>
          <a:p>
            <a:pPr lvl="0"/>
            <a:r>
              <a:rPr lang="en-US" sz="4117" b="1" dirty="0">
                <a:gradFill>
                  <a:gsLst>
                    <a:gs pos="1250">
                      <a:srgbClr val="505050"/>
                    </a:gs>
                    <a:gs pos="100000">
                      <a:srgbClr val="505050"/>
                    </a:gs>
                  </a:gsLst>
                  <a:lin ang="5400000" scaled="0"/>
                </a:gradFill>
              </a:rPr>
              <a:t>Scheduling</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of container workloads on nodes in cluster</a:t>
            </a:r>
          </a:p>
          <a:p>
            <a:r>
              <a:rPr lang="en-US" sz="4117" b="1" dirty="0"/>
              <a:t>Security</a:t>
            </a:r>
            <a:r>
              <a:rPr lang="en-US" dirty="0"/>
              <a:t> </a:t>
            </a:r>
            <a:r>
              <a:rPr lang="en-US" sz="3140" dirty="0"/>
              <a:t>of containers from outside world, and each other</a:t>
            </a:r>
          </a:p>
          <a:p>
            <a:r>
              <a:rPr lang="en-US" sz="4019" b="1" dirty="0"/>
              <a:t>Monitoring</a:t>
            </a:r>
            <a:r>
              <a:rPr lang="en-US" dirty="0"/>
              <a:t> </a:t>
            </a:r>
            <a:r>
              <a:rPr lang="en-US" sz="3137" dirty="0"/>
              <a:t>of container lifetimes and integration with tools </a:t>
            </a:r>
          </a:p>
          <a:p>
            <a:r>
              <a:rPr lang="en-US" sz="4120" b="1" dirty="0"/>
              <a:t>Reliability</a:t>
            </a:r>
            <a:r>
              <a:rPr lang="en-US" dirty="0"/>
              <a:t> </a:t>
            </a:r>
            <a:r>
              <a:rPr lang="en-US" sz="3137" dirty="0"/>
              <a:t>of container workloads to ensure uptime</a:t>
            </a:r>
          </a:p>
          <a:p>
            <a:r>
              <a:rPr lang="en-US" sz="4120" b="1" dirty="0"/>
              <a:t>Scale</a:t>
            </a:r>
            <a:r>
              <a:rPr lang="en-US" sz="3137" dirty="0"/>
              <a:t> of container instances in response to measured workloads</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Why Orchestrators?</a:t>
            </a:r>
          </a:p>
        </p:txBody>
      </p:sp>
    </p:spTree>
    <p:extLst>
      <p:ext uri="{BB962C8B-B14F-4D97-AF65-F5344CB8AC3E}">
        <p14:creationId xmlns:p14="http://schemas.microsoft.com/office/powerpoint/2010/main" val="3556429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2447465"/>
          </a:xfrm>
        </p:spPr>
        <p:txBody>
          <a:bodyPr/>
          <a:lstStyle/>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5" name="Picture 4"/>
          <p:cNvPicPr>
            <a:picLocks noChangeAspect="1"/>
          </p:cNvPicPr>
          <p:nvPr/>
        </p:nvPicPr>
        <p:blipFill>
          <a:blip r:embed="rId2"/>
          <a:stretch>
            <a:fillRect/>
          </a:stretch>
        </p:blipFill>
        <p:spPr>
          <a:xfrm>
            <a:off x="1700508" y="3640307"/>
            <a:ext cx="2635832" cy="2194754"/>
          </a:xfrm>
          <a:prstGeom prst="rect">
            <a:avLst/>
          </a:prstGeom>
        </p:spPr>
      </p:pic>
      <p:pic>
        <p:nvPicPr>
          <p:cNvPr id="6" name="Picture 5"/>
          <p:cNvPicPr>
            <a:picLocks noChangeAspect="1"/>
          </p:cNvPicPr>
          <p:nvPr/>
        </p:nvPicPr>
        <p:blipFill>
          <a:blip r:embed="rId3"/>
          <a:stretch>
            <a:fillRect/>
          </a:stretch>
        </p:blipFill>
        <p:spPr>
          <a:xfrm>
            <a:off x="7778322" y="1189176"/>
            <a:ext cx="3848284" cy="7097017"/>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40" y="1189495"/>
            <a:ext cx="6125569" cy="2323293"/>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64472" y="4026617"/>
            <a:ext cx="2114430" cy="2051584"/>
          </a:xfrm>
          <a:prstGeom prst="rect">
            <a:avLst/>
          </a:prstGeom>
        </p:spPr>
      </p:pic>
      <p:pic>
        <p:nvPicPr>
          <p:cNvPr id="5" name="Picture 4"/>
          <p:cNvPicPr>
            <a:picLocks noChangeAspect="1"/>
          </p:cNvPicPr>
          <p:nvPr/>
        </p:nvPicPr>
        <p:blipFill>
          <a:blip r:embed="rId3"/>
          <a:stretch>
            <a:fillRect/>
          </a:stretch>
        </p:blipFill>
        <p:spPr>
          <a:xfrm>
            <a:off x="6290536" y="2681980"/>
            <a:ext cx="5604975" cy="3802276"/>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1719840"/>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371301" y="1189176"/>
            <a:ext cx="3551461" cy="5753368"/>
          </a:xfrm>
          <a:prstGeom prst="rect">
            <a:avLst/>
          </a:prstGeom>
        </p:spPr>
      </p:pic>
      <p:pic>
        <p:nvPicPr>
          <p:cNvPr id="7" name="Picture 6"/>
          <p:cNvPicPr>
            <a:picLocks noChangeAspect="1"/>
          </p:cNvPicPr>
          <p:nvPr/>
        </p:nvPicPr>
        <p:blipFill>
          <a:blip r:embed="rId3"/>
          <a:stretch>
            <a:fillRect/>
          </a:stretch>
        </p:blipFill>
        <p:spPr>
          <a:xfrm>
            <a:off x="1449712" y="3724023"/>
            <a:ext cx="2137133" cy="2137133"/>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9575"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Lato"/>
              <a:buNone/>
            </a:pPr>
            <a:r>
              <a:rPr lang="en-US"/>
              <a:t>Instructor - Josh Lane</a:t>
            </a:r>
          </a:p>
        </p:txBody>
      </p:sp>
      <p:sp>
        <p:nvSpPr>
          <p:cNvPr id="94" name="Shape 94"/>
          <p:cNvSpPr txBox="1">
            <a:spLocks noGrp="1"/>
          </p:cNvSpPr>
          <p:nvPr>
            <p:ph type="body" idx="2"/>
          </p:nvPr>
        </p:nvSpPr>
        <p:spPr>
          <a:xfrm>
            <a:off x="1484376" y="1847850"/>
            <a:ext cx="5181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dirty="0"/>
              <a:t>Cloud Academy Instructor</a:t>
            </a:r>
          </a:p>
          <a:p>
            <a:pPr marL="228600" marR="0" lvl="0" indent="-228600" algn="l" rtl="0">
              <a:lnSpc>
                <a:spcPct val="150000"/>
              </a:lnSpc>
              <a:spcBef>
                <a:spcPts val="0"/>
              </a:spcBef>
              <a:spcAft>
                <a:spcPts val="0"/>
              </a:spcAft>
              <a:buClr>
                <a:schemeClr val="dk1"/>
              </a:buClr>
              <a:buSzPct val="100000"/>
              <a:buFont typeface="Arial"/>
              <a:buChar char="•"/>
            </a:pPr>
            <a:r>
              <a:rPr lang="en-US" dirty="0"/>
              <a:t>Architect and developer</a:t>
            </a:r>
          </a:p>
          <a:p>
            <a:pPr marL="228600" marR="0" lvl="0" indent="-228600" algn="l" rtl="0">
              <a:lnSpc>
                <a:spcPct val="90000"/>
              </a:lnSpc>
              <a:spcBef>
                <a:spcPts val="1000"/>
              </a:spcBef>
              <a:buClr>
                <a:schemeClr val="dk1"/>
              </a:buClr>
              <a:buSzPct val="100000"/>
              <a:buFont typeface="Arial"/>
              <a:buChar char="•"/>
            </a:pPr>
            <a:r>
              <a:rPr lang="en-US" dirty="0"/>
              <a:t>Consultant for finance, energy, hospitality, telecom, education industries</a:t>
            </a:r>
          </a:p>
          <a:p>
            <a:pPr marL="228600" marR="0" lvl="0" indent="-228600" algn="l" rtl="0">
              <a:lnSpc>
                <a:spcPct val="90000"/>
              </a:lnSpc>
              <a:spcBef>
                <a:spcPts val="1000"/>
              </a:spcBef>
              <a:buClr>
                <a:schemeClr val="dk1"/>
              </a:buClr>
              <a:buSzPct val="100000"/>
              <a:buFont typeface="Arial"/>
              <a:buChar char="•"/>
            </a:pPr>
            <a:r>
              <a:rPr lang="en-US" dirty="0"/>
              <a:t>Microsoft Azure MVP</a:t>
            </a:r>
          </a:p>
          <a:p>
            <a:pPr marL="228600" marR="0" lvl="0" indent="-228600" algn="l" rtl="0">
              <a:lnSpc>
                <a:spcPct val="90000"/>
              </a:lnSpc>
              <a:spcBef>
                <a:spcPts val="1000"/>
              </a:spcBef>
              <a:buClr>
                <a:schemeClr val="dk1"/>
              </a:buClr>
              <a:buSzPct val="100000"/>
              <a:buFont typeface="Arial"/>
              <a:buChar char="•"/>
            </a:pPr>
            <a:r>
              <a:rPr lang="en-US" dirty="0"/>
              <a:t>Azure-in-the-ATL meetup founder</a:t>
            </a:r>
          </a:p>
          <a:p>
            <a:pPr marL="0" marR="0" lvl="0" indent="0" algn="l" rtl="0">
              <a:lnSpc>
                <a:spcPct val="90000"/>
              </a:lnSpc>
              <a:spcBef>
                <a:spcPts val="1000"/>
              </a:spcBef>
              <a:buNone/>
            </a:pPr>
            <a:endParaRPr dirty="0"/>
          </a:p>
        </p:txBody>
      </p:sp>
      <p:pic>
        <p:nvPicPr>
          <p:cNvPr id="95" name="Shape 95" descr="josh headshot black and white.png"/>
          <p:cNvPicPr preferRelativeResize="0"/>
          <p:nvPr/>
        </p:nvPicPr>
        <p:blipFill>
          <a:blip r:embed="rId3">
            <a:alphaModFix/>
          </a:blip>
          <a:stretch>
            <a:fillRect/>
          </a:stretch>
        </p:blipFill>
        <p:spPr>
          <a:xfrm>
            <a:off x="8926751" y="1027975"/>
            <a:ext cx="2768424" cy="4135550"/>
          </a:xfrm>
          <a:prstGeom prst="rect">
            <a:avLst/>
          </a:prstGeom>
          <a:noFill/>
          <a:ln>
            <a:noFill/>
          </a:ln>
        </p:spPr>
      </p:pic>
      <p:pic>
        <p:nvPicPr>
          <p:cNvPr id="5" name="Picture 2" descr="Image result for cloud acade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495" y="4168406"/>
            <a:ext cx="2417919" cy="24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57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 Containers on Azure</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43916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69240" y="1189176"/>
            <a:ext cx="11653523" cy="5144357"/>
          </a:xfrm>
        </p:spPr>
        <p:txBody>
          <a:bodyPr/>
          <a:lstStyle/>
          <a:p>
            <a:r>
              <a:rPr lang="en-US" dirty="0">
                <a:solidFill>
                  <a:schemeClr val="tx1"/>
                </a:solidFill>
                <a:hlinkClick r:id="rId2"/>
              </a:rPr>
              <a:t>https://github.com/tripdubroot/ContainerCamp</a:t>
            </a:r>
            <a:endParaRPr lang="en-US" dirty="0">
              <a:solidFill>
                <a:schemeClr val="tx1"/>
              </a:solidFill>
            </a:endParaRPr>
          </a:p>
          <a:p>
            <a:endParaRPr lang="en-US" sz="1800" dirty="0">
              <a:solidFill>
                <a:schemeClr val="tx1"/>
              </a:solidFill>
            </a:endParaRPr>
          </a:p>
          <a:p>
            <a:r>
              <a:rPr lang="en-US" dirty="0">
                <a:solidFill>
                  <a:schemeClr val="tx1"/>
                </a:solidFill>
                <a:hlinkClick r:id="rId3"/>
              </a:rPr>
              <a:t>https://docs.docker.com/</a:t>
            </a:r>
            <a:endParaRPr lang="en-US" dirty="0">
              <a:solidFill>
                <a:schemeClr val="tx1"/>
              </a:solidFill>
            </a:endParaRPr>
          </a:p>
          <a:p>
            <a:endParaRPr lang="en-US" sz="1800" dirty="0">
              <a:solidFill>
                <a:schemeClr val="tx1"/>
              </a:solidFill>
            </a:endParaRPr>
          </a:p>
          <a:p>
            <a:r>
              <a:rPr lang="en-US" dirty="0">
                <a:solidFill>
                  <a:schemeClr val="tx1"/>
                </a:solidFill>
                <a:hlinkClick r:id="rId4"/>
              </a:rPr>
              <a:t>https://kubernetes.io/</a:t>
            </a:r>
            <a:endParaRPr lang="en-US" dirty="0">
              <a:solidFill>
                <a:schemeClr val="tx1"/>
              </a:solidFill>
            </a:endParaRPr>
          </a:p>
          <a:p>
            <a:endParaRPr lang="en-US" sz="1800" dirty="0">
              <a:solidFill>
                <a:schemeClr val="tx1"/>
              </a:solidFill>
            </a:endParaRPr>
          </a:p>
          <a:p>
            <a:pPr lvl="0"/>
            <a:r>
              <a:rPr lang="en-US" dirty="0">
                <a:solidFill>
                  <a:srgbClr val="505050"/>
                </a:solidFill>
                <a:hlinkClick r:id="rId5"/>
              </a:rPr>
              <a:t>https://docs.microsoft.com/en-us/azure/container-service/</a:t>
            </a:r>
            <a:endParaRPr lang="en-US" dirty="0">
              <a:solidFill>
                <a:srgbClr val="505050"/>
              </a:solidFill>
            </a:endParaRPr>
          </a:p>
          <a:p>
            <a:endParaRPr lang="en-US" sz="1800" dirty="0">
              <a:solidFill>
                <a:schemeClr val="tx1"/>
              </a:solidFill>
            </a:endParaRPr>
          </a:p>
          <a:p>
            <a:r>
              <a:rPr lang="en-US" dirty="0">
                <a:solidFill>
                  <a:schemeClr val="tx1"/>
                </a:solidFill>
                <a:hlinkClick r:id="rId6"/>
              </a:rPr>
              <a:t>https://github.com/Azure</a:t>
            </a:r>
            <a:r>
              <a:rPr lang="en-US">
                <a:solidFill>
                  <a:schemeClr val="tx1"/>
                </a:solidFill>
                <a:hlinkClick r:id="rId6"/>
              </a:rPr>
              <a:t>/acs-engine</a:t>
            </a:r>
            <a:endParaRPr lang="en-US" dirty="0">
              <a:solidFill>
                <a:schemeClr val="tx1"/>
              </a:solidFill>
            </a:endParaRP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04125" y="1417925"/>
            <a:ext cx="3585812" cy="2365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1903" y="1727871"/>
            <a:ext cx="3114883" cy="3258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Before Container Standards</a:t>
            </a:r>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09109" y="3915390"/>
            <a:ext cx="4033912" cy="2911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479270" y="2335680"/>
            <a:ext cx="4553765" cy="37537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Shipping Containers Invented</a:t>
            </a:r>
          </a:p>
        </p:txBody>
      </p:sp>
      <p:pic>
        <p:nvPicPr>
          <p:cNvPr id="22" name="Picture 4" descr="https://upload.wikimedia.org/wikipedia/commons/thumb/9/9d/Container_Stacking.jpg/1920px-Container_Stack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28449" y="1785555"/>
            <a:ext cx="6499118" cy="45107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768319" y="6574996"/>
            <a:ext cx="3086221" cy="271554"/>
          </a:xfrm>
          <a:prstGeom prst="rect">
            <a:avLst/>
          </a:prstGeom>
        </p:spPr>
        <p:txBody>
          <a:bodyPr wrap="none">
            <a:spAutoFit/>
          </a:bodyPr>
          <a:lstStyle/>
          <a:p>
            <a:r>
              <a:rPr lang="en-US" sz="1176" dirty="0">
                <a:solidFill>
                  <a:srgbClr val="000000"/>
                </a:solidFill>
                <a:latin typeface="Calibri"/>
              </a:rPr>
              <a:t>https://en.wikipedia.org/wiki/Malcom_McLean</a:t>
            </a:r>
          </a:p>
        </p:txBody>
      </p:sp>
      <p:sp>
        <p:nvSpPr>
          <p:cNvPr id="24" name="Rectangle 23"/>
          <p:cNvSpPr/>
          <p:nvPr/>
        </p:nvSpPr>
        <p:spPr>
          <a:xfrm rot="21372412">
            <a:off x="350930" y="1770745"/>
            <a:ext cx="4826622" cy="4887966"/>
          </a:xfrm>
          <a:prstGeom prst="rect">
            <a:avLst/>
          </a:prstGeom>
          <a:solidFill>
            <a:srgbClr val="FFFFFE"/>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58570" tIns="179285" rIns="358570" bIns="358570">
            <a:spAutoFit/>
          </a:bodyPr>
          <a:lstStyle/>
          <a:p>
            <a:pPr defTabSz="896386">
              <a:defRPr/>
            </a:pPr>
            <a:r>
              <a:rPr lang="en-US" sz="1765" kern="0" dirty="0">
                <a:solidFill>
                  <a:srgbClr val="252525"/>
                </a:solidFill>
                <a:latin typeface="Arial" panose="020B0604020202020204" pitchFamily="34" charset="0"/>
              </a:rPr>
              <a:t>In </a:t>
            </a:r>
            <a:r>
              <a:rPr lang="en-US" sz="1765" b="1" kern="0" dirty="0">
                <a:solidFill>
                  <a:srgbClr val="252525"/>
                </a:solidFill>
                <a:latin typeface="Arial" panose="020B0604020202020204" pitchFamily="34" charset="0"/>
              </a:rPr>
              <a:t>1956</a:t>
            </a:r>
            <a:r>
              <a:rPr lang="en-US" sz="1765" kern="0" dirty="0">
                <a:solidFill>
                  <a:srgbClr val="252525"/>
                </a:solidFill>
                <a:latin typeface="Arial" panose="020B0604020202020204" pitchFamily="34" charset="0"/>
              </a:rPr>
              <a:t>, most cargo was loaded and unloaded by hand.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$5.86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t>
            </a:r>
          </a:p>
          <a:p>
            <a:pPr defTabSz="896386">
              <a:defRPr/>
            </a:pPr>
            <a:endParaRPr lang="en-US" sz="1765" kern="0" dirty="0">
              <a:solidFill>
                <a:srgbClr val="252525"/>
              </a:solidFill>
              <a:latin typeface="Arial" panose="020B0604020202020204" pitchFamily="34" charset="0"/>
            </a:endParaRPr>
          </a:p>
          <a:p>
            <a:pPr defTabSz="896386">
              <a:defRPr/>
            </a:pPr>
            <a:r>
              <a:rPr lang="en-US" sz="1765" b="1" kern="0" dirty="0">
                <a:solidFill>
                  <a:srgbClr val="252525"/>
                </a:solidFill>
                <a:latin typeface="Arial" panose="020B0604020202020204" pitchFamily="34" charset="0"/>
              </a:rPr>
              <a:t>Malcom McLean</a:t>
            </a:r>
            <a:r>
              <a:rPr lang="en-US" sz="1765" kern="0" dirty="0">
                <a:solidFill>
                  <a:srgbClr val="252525"/>
                </a:solidFill>
                <a:latin typeface="Arial" panose="020B0604020202020204" pitchFamily="34" charset="0"/>
              </a:rPr>
              <a:t> born in 1913 developed the modern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sz="1765" kern="0" dirty="0">
                <a:solidFill>
                  <a:srgbClr val="252525"/>
                </a:solidFill>
                <a:latin typeface="Arial" panose="020B0604020202020204" pitchFamily="34" charset="0"/>
              </a:rPr>
              <a:t>, which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sz="1765" kern="0" dirty="0">
                <a:solidFill>
                  <a:srgbClr val="252525"/>
                </a:solidFill>
                <a:latin typeface="Arial" panose="020B0604020202020204" pitchFamily="34" charset="0"/>
              </a:rPr>
              <a:t>. </a:t>
            </a:r>
          </a:p>
          <a:p>
            <a:pPr defTabSz="896386">
              <a:defRPr/>
            </a:pPr>
            <a:r>
              <a:rPr lang="en-US" sz="1765" kern="0" dirty="0">
                <a:solidFill>
                  <a:srgbClr val="252525"/>
                </a:solidFill>
                <a:latin typeface="Arial" panose="020B0604020202020204" pitchFamily="34" charset="0"/>
              </a:rPr>
              <a:t>McLean knew "</a:t>
            </a:r>
            <a:r>
              <a:rPr lang="en-US" sz="1765" u="sng" kern="0" dirty="0">
                <a:solidFill>
                  <a:srgbClr val="252525"/>
                </a:solidFill>
                <a:latin typeface="Arial" panose="020B0604020202020204" pitchFamily="34" charset="0"/>
              </a:rPr>
              <a:t>A ship earns money only when she's at sea</a:t>
            </a:r>
            <a:r>
              <a:rPr lang="en-US" sz="1765" kern="0" dirty="0">
                <a:solidFill>
                  <a:srgbClr val="252525"/>
                </a:solidFill>
                <a:latin typeface="Arial" panose="020B0604020202020204" pitchFamily="34" charset="0"/>
              </a:rPr>
              <a:t>," and based his business on that efficiency.</a:t>
            </a:r>
            <a:endParaRPr lang="en-US" sz="1765" kern="0" dirty="0">
              <a:solidFill>
                <a:srgbClr val="000000"/>
              </a:solidFill>
              <a:latin typeface="Calibri"/>
            </a:endParaRPr>
          </a:p>
          <a:p>
            <a:pPr defTabSz="896386">
              <a:defRPr/>
            </a:pPr>
            <a:endParaRPr lang="en-US" sz="1765" kern="0" dirty="0">
              <a:solidFill>
                <a:srgbClr val="252525"/>
              </a:solidFill>
              <a:latin typeface="Arial" panose="020B0604020202020204" pitchFamily="34" charset="0"/>
            </a:endParaRPr>
          </a:p>
          <a:p>
            <a:pPr defTabSz="896386">
              <a:defRPr/>
            </a:pPr>
            <a:r>
              <a:rPr lang="en-US" sz="1765" kern="0" dirty="0">
                <a:solidFill>
                  <a:srgbClr val="252525"/>
                </a:solidFill>
                <a:latin typeface="Arial" panose="020B0604020202020204" pitchFamily="34" charset="0"/>
              </a:rPr>
              <a:t>Using containers, it cost only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16 cents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 39-fold savings. Containerization also greatly reduced the time to load and unload ships,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improving reliability.</a:t>
            </a:r>
            <a:r>
              <a:rPr lang="en-US" sz="1765" kern="0" dirty="0">
                <a:solidFill>
                  <a:srgbClr val="252525"/>
                </a:solidFill>
                <a:latin typeface="Arial" panose="020B0604020202020204" pitchFamily="34" charset="0"/>
              </a:rPr>
              <a:t> </a:t>
            </a:r>
            <a:endParaRPr lang="en-US" sz="1765" kern="0" dirty="0">
              <a:solidFill>
                <a:srgbClr val="000000"/>
              </a:solidFill>
              <a:latin typeface="Calibri"/>
            </a:endParaRPr>
          </a:p>
        </p:txBody>
      </p:sp>
      <p:pic>
        <p:nvPicPr>
          <p:cNvPr id="25"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2445675" y="2158296"/>
            <a:ext cx="6332498" cy="38770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6" name="Picture 2" descr="Malcolm McLean at railing, Port Newark, 1957 (7312751706).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59669">
            <a:off x="9620236" y="1434474"/>
            <a:ext cx="2214661" cy="22103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0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900"/>
                                        <p:tgtEl>
                                          <p:spTgt spid="24"/>
                                        </p:tgtEl>
                                      </p:cBhvr>
                                    </p:animEffect>
                                  </p:childTnLst>
                                </p:cTn>
                              </p:par>
                              <p:par>
                                <p:cTn id="8" presetID="9" presetClass="entr" presetSubtype="0" fill="hold" nodeType="withEffect">
                                  <p:stCondLst>
                                    <p:cond delay="60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4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21751E-6 2.77349E-6 L -0.59663 0.02247 " pathEditMode="relative" rAng="0" ptsTypes="AA">
                                      <p:cBhvr>
                                        <p:cTn id="23" dur="2100" fill="hold"/>
                                        <p:tgtEl>
                                          <p:spTgt spid="25"/>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endParaRPr lang="en-US" dirty="0">
              <a:solidFill>
                <a:srgbClr val="FFFFFF"/>
              </a:solidFill>
              <a:latin typeface="Segoe UI"/>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5" name="TextBox 34"/>
          <p:cNvSpPr txBox="1"/>
          <p:nvPr/>
        </p:nvSpPr>
        <p:spPr>
          <a:xfrm>
            <a:off x="6391289" y="670088"/>
            <a:ext cx="5202120" cy="2352361"/>
          </a:xfrm>
          <a:prstGeom prst="rect">
            <a:avLst/>
          </a:prstGeom>
          <a:noFill/>
        </p:spPr>
        <p:txBody>
          <a:bodyPr wrap="square" rtlCol="0">
            <a:spAutoFit/>
          </a:bodyPr>
          <a:lstStyle/>
          <a:p>
            <a:pPr defTabSz="914367">
              <a:defRPr/>
            </a:pPr>
            <a:r>
              <a:rPr lang="en-US" sz="3600" dirty="0">
                <a:latin typeface="Segoe UI"/>
              </a:rPr>
              <a:t>Containers are isolated, but share OS and, where appropriate, bins/libraries</a:t>
            </a:r>
          </a:p>
        </p:txBody>
      </p:sp>
    </p:spTree>
    <p:extLst>
      <p:ext uri="{BB962C8B-B14F-4D97-AF65-F5344CB8AC3E}">
        <p14:creationId xmlns:p14="http://schemas.microsoft.com/office/powerpoint/2010/main" val="3347629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6234" y="1990533"/>
            <a:ext cx="9002381" cy="2734057"/>
          </a:xfrm>
          <a:prstGeom prst="rect">
            <a:avLst/>
          </a:prstGeom>
        </p:spPr>
      </p:pic>
    </p:spTree>
    <p:extLst>
      <p:ext uri="{BB962C8B-B14F-4D97-AF65-F5344CB8AC3E}">
        <p14:creationId xmlns:p14="http://schemas.microsoft.com/office/powerpoint/2010/main" val="2948677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Fast</a:t>
            </a:r>
            <a:r>
              <a:rPr lang="en-US" sz="3529" dirty="0"/>
              <a:t> </a:t>
            </a:r>
            <a:r>
              <a:rPr lang="en-US" sz="3137" dirty="0"/>
              <a:t>performance and startup</a:t>
            </a:r>
            <a:endParaRPr lang="en-US" b="1" dirty="0"/>
          </a:p>
          <a:p>
            <a:pPr lvl="0"/>
            <a:r>
              <a:rPr lang="en-US" sz="4117" b="1" dirty="0">
                <a:gradFill>
                  <a:gsLst>
                    <a:gs pos="1250">
                      <a:srgbClr val="505050"/>
                    </a:gs>
                    <a:gs pos="100000">
                      <a:srgbClr val="505050"/>
                    </a:gs>
                  </a:gsLst>
                  <a:lin ang="5400000" scaled="0"/>
                </a:gradFill>
              </a:rPr>
              <a:t>Portable</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across host environments</a:t>
            </a:r>
          </a:p>
          <a:p>
            <a:pPr lvl="0"/>
            <a:r>
              <a:rPr lang="en-US" sz="4117" b="1" dirty="0"/>
              <a:t>Density </a:t>
            </a:r>
            <a:r>
              <a:rPr lang="en-US" sz="3137" dirty="0">
                <a:gradFill>
                  <a:gsLst>
                    <a:gs pos="1250">
                      <a:srgbClr val="505050"/>
                    </a:gs>
                    <a:gs pos="100000">
                      <a:srgbClr val="505050"/>
                    </a:gs>
                  </a:gsLst>
                  <a:lin ang="5400000" scaled="0"/>
                </a:gradFill>
              </a:rPr>
              <a:t>of container deployments = fewer servers</a:t>
            </a:r>
            <a:endParaRPr lang="en-US" sz="4117" b="1" dirty="0"/>
          </a:p>
          <a:p>
            <a:r>
              <a:rPr lang="en-US" sz="4117" b="1" dirty="0"/>
              <a:t>Better dev cycle</a:t>
            </a:r>
            <a:r>
              <a:rPr lang="en-US" sz="3200" dirty="0">
                <a:gradFill>
                  <a:gsLst>
                    <a:gs pos="1250">
                      <a:srgbClr val="505050"/>
                    </a:gs>
                    <a:gs pos="100000">
                      <a:srgbClr val="505050"/>
                    </a:gs>
                  </a:gsLst>
                  <a:lin ang="5400000" scaled="0"/>
                </a:gradFill>
              </a:rPr>
              <a:t> thru dependency mgmt. and self-containment</a:t>
            </a:r>
            <a:endParaRPr lang="en-US" sz="3140" dirty="0"/>
          </a:p>
          <a:p>
            <a:r>
              <a:rPr lang="en-US" sz="4019" b="1" dirty="0"/>
              <a:t>Better ops cycle</a:t>
            </a:r>
            <a:r>
              <a:rPr lang="en-US" sz="3137" dirty="0">
                <a:gradFill>
                  <a:gsLst>
                    <a:gs pos="1250">
                      <a:srgbClr val="505050"/>
                    </a:gs>
                    <a:gs pos="100000">
                      <a:srgbClr val="505050"/>
                    </a:gs>
                  </a:gsLst>
                  <a:lin ang="5400000" scaled="0"/>
                </a:gradFill>
              </a:rPr>
              <a:t> with support to build, (un)deploy, version, and monitor</a:t>
            </a:r>
            <a:endParaRPr lang="en-US" sz="3137" dirty="0"/>
          </a:p>
          <a:p>
            <a:pPr marL="0" indent="0">
              <a:buNone/>
            </a:pPr>
            <a:endParaRPr lang="en-US" sz="3137" dirty="0"/>
          </a:p>
          <a:p>
            <a:endParaRPr lang="en-US" dirty="0"/>
          </a:p>
        </p:txBody>
      </p:sp>
      <p:sp>
        <p:nvSpPr>
          <p:cNvPr id="2" name="Title 1"/>
          <p:cNvSpPr>
            <a:spLocks noGrp="1"/>
          </p:cNvSpPr>
          <p:nvPr>
            <p:ph type="title"/>
          </p:nvPr>
        </p:nvSpPr>
        <p:spPr>
          <a:xfrm>
            <a:off x="194537" y="142109"/>
            <a:ext cx="10514108" cy="741675"/>
          </a:xfrm>
        </p:spPr>
        <p:txBody>
          <a:bodyPr/>
          <a:lstStyle/>
          <a:p>
            <a:r>
              <a:rPr lang="en-US" dirty="0"/>
              <a:t>Why Containers?</a:t>
            </a:r>
          </a:p>
        </p:txBody>
      </p:sp>
    </p:spTree>
    <p:extLst>
      <p:ext uri="{BB962C8B-B14F-4D97-AF65-F5344CB8AC3E}">
        <p14:creationId xmlns:p14="http://schemas.microsoft.com/office/powerpoint/2010/main" val="24084822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412044"/>
            <a:ext cx="11653523" cy="3137953"/>
          </a:xfrm>
        </p:spPr>
        <p:txBody>
          <a:bodyPr/>
          <a:lstStyle/>
          <a:p>
            <a:r>
              <a:rPr lang="en-US" b="1" dirty="0"/>
              <a:t>Windows Server Containers </a:t>
            </a:r>
            <a:r>
              <a:rPr lang="en-US" dirty="0"/>
              <a:t>- More density, less isolation</a:t>
            </a:r>
          </a:p>
          <a:p>
            <a:r>
              <a:rPr lang="en-US" b="1" dirty="0"/>
              <a:t>Hyper-V Containers </a:t>
            </a:r>
            <a:r>
              <a:rPr lang="en-US" dirty="0"/>
              <a:t>– More Isolation, less density</a:t>
            </a:r>
          </a:p>
          <a:p>
            <a:r>
              <a:rPr lang="en-US" dirty="0"/>
              <a:t>Both just communicate using the Docker client/engine</a:t>
            </a:r>
          </a:p>
        </p:txBody>
      </p:sp>
      <p:sp>
        <p:nvSpPr>
          <p:cNvPr id="3" name="Title 2"/>
          <p:cNvSpPr>
            <a:spLocks noGrp="1"/>
          </p:cNvSpPr>
          <p:nvPr>
            <p:ph type="title"/>
          </p:nvPr>
        </p:nvSpPr>
        <p:spPr/>
        <p:txBody>
          <a:bodyPr/>
          <a:lstStyle/>
          <a:p>
            <a:r>
              <a:rPr lang="en-US" dirty="0"/>
              <a:t>What about Windows?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11" y="4530869"/>
            <a:ext cx="6723186" cy="2083085"/>
          </a:xfrm>
          <a:prstGeom prst="rect">
            <a:avLst/>
          </a:prstGeom>
        </p:spPr>
      </p:pic>
    </p:spTree>
    <p:extLst>
      <p:ext uri="{BB962C8B-B14F-4D97-AF65-F5344CB8AC3E}">
        <p14:creationId xmlns:p14="http://schemas.microsoft.com/office/powerpoint/2010/main" val="959600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876611" y="1631827"/>
            <a:ext cx="3597963" cy="1751168"/>
          </a:xfrm>
          <a:prstGeom prst="rect">
            <a:avLst/>
          </a:prstGeom>
        </p:spPr>
      </p:pic>
      <p:sp>
        <p:nvSpPr>
          <p:cNvPr id="20" name="Freeform 19"/>
          <p:cNvSpPr>
            <a:spLocks noChangeAspect="1" noEditPoints="1"/>
          </p:cNvSpPr>
          <p:nvPr/>
        </p:nvSpPr>
        <p:spPr bwMode="auto">
          <a:xfrm>
            <a:off x="1187546" y="2648459"/>
            <a:ext cx="2169174" cy="1795485"/>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2" name="Title 1"/>
          <p:cNvSpPr>
            <a:spLocks noGrp="1"/>
          </p:cNvSpPr>
          <p:nvPr>
            <p:ph type="title"/>
          </p:nvPr>
        </p:nvSpPr>
        <p:spPr/>
        <p:txBody>
          <a:bodyPr>
            <a:normAutofit fontScale="90000"/>
          </a:bodyPr>
          <a:lstStyle/>
          <a:p>
            <a:r>
              <a:rPr lang="en-US" sz="5686" dirty="0"/>
              <a:t>Containers and </a:t>
            </a:r>
            <a:r>
              <a:rPr lang="en-US" sz="5686" dirty="0" err="1"/>
              <a:t>Devops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69845" y="3409157"/>
            <a:ext cx="1885960" cy="103478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nvGrpSpPr>
          <p:cNvPr id="19" name="Group 18"/>
          <p:cNvGrpSpPr/>
          <p:nvPr/>
        </p:nvGrpSpPr>
        <p:grpSpPr>
          <a:xfrm>
            <a:off x="985366" y="3521163"/>
            <a:ext cx="448421" cy="438236"/>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p:cNvGrpSpPr/>
          <p:nvPr/>
        </p:nvGrpSpPr>
        <p:grpSpPr>
          <a:xfrm>
            <a:off x="1508542" y="3522268"/>
            <a:ext cx="448421" cy="438236"/>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6" name="TextBox 825"/>
          <p:cNvSpPr txBox="1"/>
          <p:nvPr/>
        </p:nvSpPr>
        <p:spPr>
          <a:xfrm>
            <a:off x="500576" y="4445845"/>
            <a:ext cx="2789770" cy="1175374"/>
          </a:xfrm>
          <a:prstGeom prst="rect">
            <a:avLst/>
          </a:prstGeom>
          <a:noFill/>
        </p:spPr>
        <p:txBody>
          <a:bodyPr wrap="square" lIns="179259" tIns="143407" rIns="179259" bIns="143407" rtlCol="0">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build and test apps in containers, using development environment</a:t>
            </a:r>
            <a:br>
              <a:rPr lang="en-US" sz="1567" kern="0" dirty="0">
                <a:gradFill>
                  <a:gsLst>
                    <a:gs pos="15929">
                      <a:srgbClr val="505050"/>
                    </a:gs>
                    <a:gs pos="46018">
                      <a:srgbClr val="505050"/>
                    </a:gs>
                  </a:gsLst>
                  <a:lin ang="5400000" scaled="1"/>
                </a:gradFill>
              </a:rPr>
            </a:br>
            <a:endParaRPr lang="en-US" sz="1567" kern="0" dirty="0">
              <a:gradFill>
                <a:gsLst>
                  <a:gs pos="15929">
                    <a:srgbClr val="505050"/>
                  </a:gs>
                  <a:gs pos="46018">
                    <a:srgbClr val="505050"/>
                  </a:gs>
                </a:gsLst>
                <a:lin ang="5400000" scaled="1"/>
              </a:gradFill>
            </a:endParaRPr>
          </a:p>
        </p:txBody>
      </p:sp>
      <p:sp>
        <p:nvSpPr>
          <p:cNvPr id="831" name="Rectangle 830"/>
          <p:cNvSpPr/>
          <p:nvPr/>
        </p:nvSpPr>
        <p:spPr>
          <a:xfrm>
            <a:off x="4579111" y="5963703"/>
            <a:ext cx="3033780" cy="535199"/>
          </a:xfrm>
          <a:prstGeom prst="rect">
            <a:avLst/>
          </a:prstGeom>
        </p:spPr>
        <p:txBody>
          <a:bodyPr wrap="square">
            <a:spAutoFit/>
          </a:bodyPr>
          <a:lstStyle/>
          <a:p>
            <a:pPr algn="ctr" defTabSz="896386">
              <a:lnSpc>
                <a:spcPct val="90000"/>
              </a:lnSpc>
              <a:spcAft>
                <a:spcPts val="588"/>
              </a:spcAft>
              <a:defRPr/>
            </a:pPr>
            <a:r>
              <a:rPr lang="en-US" sz="1567" kern="0" dirty="0">
                <a:gradFill>
                  <a:gsLst>
                    <a:gs pos="15929">
                      <a:srgbClr val="505050"/>
                    </a:gs>
                    <a:gs pos="46018">
                      <a:srgbClr val="505050"/>
                    </a:gs>
                  </a:gsLst>
                  <a:lin ang="5400000" scaled="1"/>
                </a:gradFill>
              </a:rPr>
              <a:t>Containers pushed to</a:t>
            </a:r>
            <a:br>
              <a:rPr lang="en-US" sz="1567" kern="0" dirty="0">
                <a:gradFill>
                  <a:gsLst>
                    <a:gs pos="15929">
                      <a:srgbClr val="505050"/>
                    </a:gs>
                    <a:gs pos="46018">
                      <a:srgbClr val="505050"/>
                    </a:gs>
                  </a:gsLst>
                  <a:lin ang="5400000" scaled="1"/>
                </a:gradFill>
              </a:rPr>
            </a:br>
            <a:r>
              <a:rPr lang="en-US" sz="1567" kern="0" dirty="0">
                <a:gradFill>
                  <a:gsLst>
                    <a:gs pos="15929">
                      <a:srgbClr val="505050"/>
                    </a:gs>
                    <a:gs pos="46018">
                      <a:srgbClr val="505050"/>
                    </a:gs>
                  </a:gsLst>
                  <a:lin ang="5400000" scaled="1"/>
                </a:gradFill>
              </a:rPr>
              <a:t>central repository</a:t>
            </a:r>
          </a:p>
        </p:txBody>
      </p:sp>
      <p:sp>
        <p:nvSpPr>
          <p:cNvPr id="260" name="Can 259"/>
          <p:cNvSpPr/>
          <p:nvPr/>
        </p:nvSpPr>
        <p:spPr bwMode="auto">
          <a:xfrm>
            <a:off x="5455141" y="4928565"/>
            <a:ext cx="1281719" cy="978752"/>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762595" y="5319268"/>
            <a:ext cx="310450" cy="303399"/>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29489" y="5319268"/>
            <a:ext cx="310450" cy="303399"/>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639650" y="2903243"/>
            <a:ext cx="2700795" cy="2917738"/>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grpSp>
        <p:sp>
          <p:nvSpPr>
            <p:cNvPr id="565" name="Rectangle 564"/>
            <p:cNvSpPr/>
            <p:nvPr/>
          </p:nvSpPr>
          <p:spPr>
            <a:xfrm>
              <a:off x="8932833" y="4823592"/>
              <a:ext cx="2635769" cy="997832"/>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automates deployment and monitors deployed apps from central repository</a:t>
              </a:r>
            </a:p>
          </p:txBody>
        </p:sp>
      </p:grpSp>
      <p:sp>
        <p:nvSpPr>
          <p:cNvPr id="312" name="Freeform 5"/>
          <p:cNvSpPr>
            <a:spLocks noChangeAspect="1" noEditPoints="1"/>
          </p:cNvSpPr>
          <p:nvPr/>
        </p:nvSpPr>
        <p:spPr bwMode="auto">
          <a:xfrm>
            <a:off x="4860806" y="204080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20" name="TextBox 319"/>
          <p:cNvSpPr txBox="1"/>
          <p:nvPr/>
        </p:nvSpPr>
        <p:spPr>
          <a:xfrm>
            <a:off x="4800493" y="2894583"/>
            <a:ext cx="2600327" cy="506858"/>
          </a:xfrm>
          <a:prstGeom prst="rect">
            <a:avLst/>
          </a:prstGeom>
          <a:noFill/>
        </p:spPr>
        <p:txBody>
          <a:bodyPr wrap="none" lIns="179259" tIns="143407" rIns="179259" bIns="143407" rtlCol="0">
            <a:spAutoFit/>
          </a:bodyPr>
          <a:lstStyle/>
          <a:p>
            <a:pPr defTabSz="896386">
              <a:lnSpc>
                <a:spcPct val="90000"/>
              </a:lnSpc>
              <a:spcAft>
                <a:spcPts val="588"/>
              </a:spcAft>
              <a:defRPr/>
            </a:pPr>
            <a:r>
              <a:rPr lang="en-US" sz="1568" b="1" kern="0" dirty="0">
                <a:gradFill>
                  <a:gsLst>
                    <a:gs pos="46018">
                      <a:srgbClr val="FFFFFF"/>
                    </a:gs>
                    <a:gs pos="73451">
                      <a:srgbClr val="FFFFFF"/>
                    </a:gs>
                  </a:gsLst>
                  <a:lin ang="5400000" scaled="1"/>
                </a:gradFill>
              </a:rPr>
              <a:t>Physical/Virtual Servers</a:t>
            </a:r>
          </a:p>
        </p:txBody>
      </p:sp>
      <p:sp>
        <p:nvSpPr>
          <p:cNvPr id="414" name="Freeform 5"/>
          <p:cNvSpPr>
            <a:spLocks noChangeAspect="1" noEditPoints="1"/>
          </p:cNvSpPr>
          <p:nvPr/>
        </p:nvSpPr>
        <p:spPr bwMode="auto">
          <a:xfrm>
            <a:off x="6061631" y="203671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nvGrpSpPr>
          <p:cNvPr id="27" name="Group 26"/>
          <p:cNvGrpSpPr/>
          <p:nvPr/>
        </p:nvGrpSpPr>
        <p:grpSpPr>
          <a:xfrm>
            <a:off x="3542911" y="4977989"/>
            <a:ext cx="1805203" cy="47227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1</a:t>
              </a:r>
            </a:p>
          </p:txBody>
        </p:sp>
      </p:grpSp>
      <p:grpSp>
        <p:nvGrpSpPr>
          <p:cNvPr id="29" name="Group 28"/>
          <p:cNvGrpSpPr/>
          <p:nvPr/>
        </p:nvGrpSpPr>
        <p:grpSpPr>
          <a:xfrm>
            <a:off x="6808914" y="4928564"/>
            <a:ext cx="1879618" cy="561266"/>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31" name="Group 30"/>
          <p:cNvGrpSpPr/>
          <p:nvPr/>
        </p:nvGrpSpPr>
        <p:grpSpPr>
          <a:xfrm>
            <a:off x="7368109" y="2708849"/>
            <a:ext cx="1137061" cy="281445"/>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492" name="Group 491"/>
          <p:cNvGrpSpPr/>
          <p:nvPr/>
        </p:nvGrpSpPr>
        <p:grpSpPr>
          <a:xfrm>
            <a:off x="3548138" y="3556274"/>
            <a:ext cx="4845002" cy="216775"/>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3</a:t>
              </a:r>
            </a:p>
          </p:txBody>
        </p:sp>
      </p:grpSp>
      <p:sp>
        <p:nvSpPr>
          <p:cNvPr id="496" name="Rectangle 495"/>
          <p:cNvSpPr/>
          <p:nvPr/>
        </p:nvSpPr>
        <p:spPr>
          <a:xfrm>
            <a:off x="4170982" y="3808972"/>
            <a:ext cx="3940374" cy="535199"/>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collaborates with </a:t>
            </a: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to provide app metrics and insights</a:t>
            </a:r>
          </a:p>
        </p:txBody>
      </p:sp>
      <p:grpSp>
        <p:nvGrpSpPr>
          <p:cNvPr id="497" name="Group 496"/>
          <p:cNvGrpSpPr/>
          <p:nvPr/>
        </p:nvGrpSpPr>
        <p:grpSpPr>
          <a:xfrm rot="17911915">
            <a:off x="597412" y="2927751"/>
            <a:ext cx="802557" cy="60142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grpSp>
      <p:sp>
        <p:nvSpPr>
          <p:cNvPr id="500" name="Rectangle 499"/>
          <p:cNvSpPr/>
          <p:nvPr/>
        </p:nvSpPr>
        <p:spPr>
          <a:xfrm>
            <a:off x="500575" y="2134332"/>
            <a:ext cx="2924154" cy="524753"/>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a:t>
            </a:r>
            <a:r>
              <a:rPr lang="en-US" sz="1567" b="1" kern="0" dirty="0">
                <a:gradFill>
                  <a:gsLst>
                    <a:gs pos="15929">
                      <a:srgbClr val="505050"/>
                    </a:gs>
                    <a:gs pos="46018">
                      <a:srgbClr val="505050"/>
                    </a:gs>
                  </a:gsLst>
                  <a:lin ang="5400000" scaled="1"/>
                </a:gradFill>
              </a:rPr>
              <a:t> </a:t>
            </a:r>
            <a:r>
              <a:rPr lang="en-US" sz="1567" kern="0" dirty="0">
                <a:gradFill>
                  <a:gsLst>
                    <a:gs pos="15929">
                      <a:srgbClr val="505050"/>
                    </a:gs>
                    <a:gs pos="46018">
                      <a:srgbClr val="505050"/>
                    </a:gs>
                  </a:gsLst>
                  <a:lin ang="5400000" scaled="1"/>
                </a:gradFill>
              </a:rPr>
              <a:t>update, iterate, and deploy updated containers</a:t>
            </a:r>
          </a:p>
        </p:txBody>
      </p:sp>
      <p:grpSp>
        <p:nvGrpSpPr>
          <p:cNvPr id="7" name="Group 6"/>
          <p:cNvGrpSpPr/>
          <p:nvPr/>
        </p:nvGrpSpPr>
        <p:grpSpPr>
          <a:xfrm>
            <a:off x="5097999" y="2306005"/>
            <a:ext cx="310450" cy="303399"/>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5464893" y="2306005"/>
            <a:ext cx="310450" cy="303399"/>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6298823" y="2306005"/>
            <a:ext cx="310450" cy="303399"/>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6665717" y="2306005"/>
            <a:ext cx="310450" cy="303399"/>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761664" y="5319307"/>
            <a:ext cx="310450" cy="303399"/>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1" name="Group 550"/>
          <p:cNvGrpSpPr/>
          <p:nvPr/>
        </p:nvGrpSpPr>
        <p:grpSpPr>
          <a:xfrm>
            <a:off x="5098129" y="2305083"/>
            <a:ext cx="310450" cy="303399"/>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0" name="Group 559"/>
          <p:cNvGrpSpPr/>
          <p:nvPr/>
        </p:nvGrpSpPr>
        <p:grpSpPr>
          <a:xfrm>
            <a:off x="6301811" y="2306005"/>
            <a:ext cx="310450" cy="303399"/>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85366" y="3521163"/>
            <a:ext cx="448421" cy="438236"/>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sp>
        <p:nvSpPr>
          <p:cNvPr id="306" name="Title 1"/>
          <p:cNvSpPr txBox="1">
            <a:spLocks/>
          </p:cNvSpPr>
          <p:nvPr/>
        </p:nvSpPr>
        <p:spPr>
          <a:xfrm>
            <a:off x="269239" y="1080473"/>
            <a:ext cx="8487617" cy="3493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0">
                <a:gradFill>
                  <a:gsLst>
                    <a:gs pos="7965">
                      <a:srgbClr val="0078D7"/>
                    </a:gs>
                    <a:gs pos="34000">
                      <a:srgbClr val="0078D7"/>
                    </a:gs>
                  </a:gsLst>
                  <a:lin ang="5400000" scaled="1"/>
                </a:gradFill>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theme/theme1.xml><?xml version="1.0" encoding="utf-8"?>
<a:theme xmlns:a="http://schemas.openxmlformats.org/drawingml/2006/main" name="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Product_Brand_template_16-9_WHITE_Cyan-accent_wLogo" id="{A3B6D657-96C9-40A3-A82E-E7B855124956}" vid="{E38D32FA-76BA-478E-B030-10EE2B3A473B}"/>
    </a:ext>
  </a:extLst>
</a:theme>
</file>

<file path=ppt/theme/theme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TotalTime>
  <Words>1847</Words>
  <Application>Microsoft Office PowerPoint</Application>
  <PresentationFormat>Widescreen</PresentationFormat>
  <Paragraphs>214</Paragraphs>
  <Slides>21</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Consolas</vt:lpstr>
      <vt:lpstr>Corbel</vt:lpstr>
      <vt:lpstr>Lato</vt:lpstr>
      <vt:lpstr>Segoe UI</vt:lpstr>
      <vt:lpstr>Segoe UI Light</vt:lpstr>
      <vt:lpstr>Segoe UI Semilight</vt:lpstr>
      <vt:lpstr>Wingdings</vt:lpstr>
      <vt:lpstr>MSVID_White_16x9_2012-08-18</vt:lpstr>
      <vt:lpstr>1_5-30711_TR22_BO_CT_Template</vt:lpstr>
      <vt:lpstr>Containers and Azure Container Service </vt:lpstr>
      <vt:lpstr>Instructor - Josh Lane</vt:lpstr>
      <vt:lpstr>Before Container Standards</vt:lpstr>
      <vt:lpstr>Shipping Containers Invented</vt:lpstr>
      <vt:lpstr>PowerPoint Presentation</vt:lpstr>
      <vt:lpstr>PowerPoint Presentation</vt:lpstr>
      <vt:lpstr>Why Containers?</vt:lpstr>
      <vt:lpstr>What about Windows?</vt:lpstr>
      <vt:lpstr>Containers and Devops</vt:lpstr>
      <vt:lpstr>Terminology</vt:lpstr>
      <vt:lpstr>Docker Terminology</vt:lpstr>
      <vt:lpstr>Demo – Containers on My Laptop</vt:lpstr>
      <vt:lpstr>Image Registries</vt:lpstr>
      <vt:lpstr>Containers on Azure</vt:lpstr>
      <vt:lpstr>Composition and Orchestration</vt:lpstr>
      <vt:lpstr>Why Orchestrators?</vt:lpstr>
      <vt:lpstr>Composition and Orchestration</vt:lpstr>
      <vt:lpstr>Composition and Orchestration</vt:lpstr>
      <vt:lpstr>Composition and Orchestration</vt:lpstr>
      <vt:lpstr>Demo – Containers on Azure</vt:lpstr>
      <vt:lpstr>Additional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and ACS</dc:title>
  <dc:creator>James Sturtevant</dc:creator>
  <cp:lastModifiedBy>Josh Lane</cp:lastModifiedBy>
  <cp:revision>116</cp:revision>
  <dcterms:created xsi:type="dcterms:W3CDTF">2016-03-28T20:48:44Z</dcterms:created>
  <dcterms:modified xsi:type="dcterms:W3CDTF">2017-05-11T02:06:05Z</dcterms:modified>
</cp:coreProperties>
</file>